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68" r:id="rId1"/>
    <p:sldMasterId id="2147483769" r:id="rId2"/>
  </p:sldMasterIdLst>
  <p:notesMasterIdLst>
    <p:notesMasterId r:id="rId48"/>
  </p:notesMasterIdLst>
  <p:sldIdLst>
    <p:sldId id="256" r:id="rId3"/>
    <p:sldId id="30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9" r:id="rId44"/>
    <p:sldId id="301" r:id="rId45"/>
    <p:sldId id="302" r:id="rId46"/>
    <p:sldId id="298" r:id="rId47"/>
  </p:sldIdLst>
  <p:sldSz cx="9144000" cy="5143500" type="screen16x9"/>
  <p:notesSz cx="6858000" cy="9144000"/>
  <p:embeddedFontLst>
    <p:embeddedFont>
      <p:font typeface="Amatic SC" panose="020B0604020202020204" charset="-79"/>
      <p:regular r:id="rId49"/>
      <p:bold r:id="rId50"/>
    </p:embeddedFont>
    <p:embeddedFont>
      <p:font typeface="Georgia" panose="02040502050405020303" pitchFamily="18" charset="0"/>
      <p:regular r:id="rId51"/>
      <p:bold r:id="rId52"/>
      <p:italic r:id="rId53"/>
      <p:boldItalic r:id="rId54"/>
    </p:embeddedFont>
    <p:embeddedFont>
      <p:font typeface="Inconsolata" panose="020B0604020202020204" charset="0"/>
      <p:regular r:id="rId55"/>
      <p:bold r:id="rId56"/>
    </p:embeddedFont>
    <p:embeddedFont>
      <p:font typeface="Roboto" panose="020B0604020202020204" charset="0"/>
      <p:regular r:id="rId57"/>
      <p:bold r:id="rId58"/>
      <p:italic r:id="rId59"/>
      <p:boldItalic r:id="rId60"/>
    </p:embeddedFont>
    <p:embeddedFont>
      <p:font typeface="Roboto Light" panose="020B0604020202020204" charset="0"/>
      <p:regular r:id="rId61"/>
      <p:bold r:id="rId62"/>
      <p:italic r:id="rId63"/>
      <p:boldItalic r:id="rId64"/>
    </p:embeddedFont>
    <p:embeddedFont>
      <p:font typeface="Roboto Medium" panose="020B0604020202020204" charset="0"/>
      <p:regular r:id="rId65"/>
      <p:bold r:id="rId66"/>
      <p:italic r:id="rId67"/>
      <p:boldItalic r:id="rId68"/>
    </p:embeddedFont>
    <p:embeddedFont>
      <p:font typeface="Roboto Thin"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77847F-D25F-4BA1-8849-E451833712BD}">
  <a:tblStyle styleId="{CD77847F-D25F-4BA1-8849-E451833712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p:restoredTop sz="80360"/>
  </p:normalViewPr>
  <p:slideViewPr>
    <p:cSldViewPr snapToGrid="0">
      <p:cViewPr varScale="1">
        <p:scale>
          <a:sx n="221" d="100"/>
          <a:sy n="221" d="100"/>
        </p:scale>
        <p:origin x="1306" y="139"/>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6181e3f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6181e3f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6181e3fc3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6181e3fc3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6181e3fc3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6181e3fc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is </a:t>
            </a:r>
            <a:r>
              <a:rPr lang="en-US" sz="1100" b="0" i="1" u="none" strike="noStrike" cap="none" dirty="0">
                <a:solidFill>
                  <a:srgbClr val="000000"/>
                </a:solidFill>
                <a:effectLst/>
                <a:latin typeface="Arial"/>
                <a:ea typeface="Arial"/>
                <a:cs typeface="Arial"/>
                <a:sym typeface="Arial"/>
              </a:rPr>
              <a:t>_iteration_</a:t>
            </a:r>
            <a:r>
              <a:rPr lang="en-US" sz="1100" b="0" i="0" u="none" strike="noStrike" cap="none" dirty="0">
                <a:solidFill>
                  <a:srgbClr val="000000"/>
                </a:solidFill>
                <a:effectLst/>
                <a:latin typeface="Arial"/>
                <a:ea typeface="Arial"/>
                <a:cs typeface="Arial"/>
                <a:sym typeface="Arial"/>
              </a:rPr>
              <a:t>? If iteration is the repetition of a process in order to generate a sequence of outcomes, what is </a:t>
            </a:r>
            <a:r>
              <a:rPr lang="en-US" sz="1100" b="0" i="1" u="none" strike="noStrike" cap="none" dirty="0">
                <a:solidFill>
                  <a:srgbClr val="000000"/>
                </a:solidFill>
                <a:effectLst/>
                <a:latin typeface="Arial"/>
                <a:ea typeface="Arial"/>
                <a:cs typeface="Arial"/>
                <a:sym typeface="Arial"/>
              </a:rPr>
              <a:t>_iterative development_</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605fb1b5c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605fb1b5c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an iterative approach to development, working software is the primary measure of progress. Our goal is to build functional applications, even if they are very simple, like a skateboard. If we set out to build a sports car, we may never get there and we will have unhappy customers along the way.</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6181e3fc3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6181e3fc3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605fb1b5c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6181e3fc3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6181e3fc3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do we know what our minimum viable product is?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605fb1b5c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605fb1b5c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There are a lot of approaches to defining a minimum viable product, but we can simplify it to three questions: 1) who is your audience?; 2) what is the problem that the product will address?; 3) how does the product solve that problem?</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6181e3fc3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6181e3fc3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software development and product management, a user story is an informal, natural language description of one or more features of a software system. User stories are often written from the perspective of an end user or user of a system. [Wikipedia: User story](</a:t>
            </a:r>
            <a:r>
              <a:rPr lang="en-US" sz="1100" b="0" i="0" u="sng" strike="noStrike" cap="none" dirty="0">
                <a:solidFill>
                  <a:srgbClr val="000000"/>
                </a:solidFill>
                <a:effectLst/>
                <a:latin typeface="Arial"/>
                <a:ea typeface="Arial"/>
                <a:cs typeface="Arial"/>
                <a:sym typeface="Arial"/>
              </a:rPr>
              <a:t>https://en.wikipedia.org/wiki/User_story</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61885686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618856863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41c531a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41c531a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We're about to begin our first project. But first, what is a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6188568637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6181e3fc3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6181e3fc3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Acceptance criteria define the boundaries of a user story and are used to confirm when a story is completed and working as intended. [Wikipedia: Acceptance criteria](</a:t>
            </a:r>
            <a:r>
              <a:rPr lang="en-US" sz="1100" b="0" i="0" u="sng" strike="noStrike" cap="none" dirty="0">
                <a:solidFill>
                  <a:srgbClr val="000000"/>
                </a:solidFill>
                <a:effectLst/>
                <a:latin typeface="Arial"/>
                <a:ea typeface="Arial"/>
                <a:cs typeface="Arial"/>
                <a:sym typeface="Arial"/>
              </a:rPr>
              <a:t>https://en.wikipedia.org/wiki/User_story#Acceptance_criteria</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1885686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61885686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6188568637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618856863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Use issues to track ideas, enhancements, tasks, or bugs for work on GitHub.</a:t>
            </a:r>
          </a:p>
          <a:p>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605fb1b5c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 next slide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605fb1b5c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605fb1b5c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an Issue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Writing a user story</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open a project repository, we see next to the `Code` tab an `Issues` tab.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navigate to the `Issues` tab, we will see any open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click the green `New Issue` button, we are routed to a form where we can create a new issue.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create an Issue, we want to give it a descriptive and accurate title: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See referral traffic for inbound analysis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AS A marketing analyst</a:t>
            </a:r>
          </a:p>
          <a:p>
            <a:r>
              <a:rPr lang="en-US" sz="1100" b="0" i="0" u="none" strike="noStrike" cap="none" dirty="0">
                <a:solidFill>
                  <a:srgbClr val="000000"/>
                </a:solidFill>
                <a:effectLst/>
                <a:latin typeface="Arial"/>
                <a:ea typeface="Arial"/>
                <a:cs typeface="Arial"/>
                <a:sym typeface="Arial"/>
              </a:rPr>
              <a:t>  I WANT to see referral traffic</a:t>
            </a:r>
          </a:p>
          <a:p>
            <a:r>
              <a:rPr lang="en-US" sz="1100" b="0" i="0" u="none" strike="noStrike" cap="none" dirty="0">
                <a:solidFill>
                  <a:srgbClr val="000000"/>
                </a:solidFill>
                <a:effectLst/>
                <a:latin typeface="Arial"/>
                <a:ea typeface="Arial"/>
                <a:cs typeface="Arial"/>
                <a:sym typeface="Arial"/>
              </a:rPr>
              <a:t>  SO THAT I can adapt strategy to convert more leads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also want to add acceptance criteria:</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GIVEN I am an authenticated user</a:t>
            </a:r>
          </a:p>
          <a:p>
            <a:r>
              <a:rPr lang="en-US" sz="1100" b="0" i="0" u="none" strike="noStrike" cap="none" dirty="0">
                <a:solidFill>
                  <a:srgbClr val="000000"/>
                </a:solidFill>
                <a:effectLst/>
                <a:latin typeface="Arial"/>
                <a:ea typeface="Arial"/>
                <a:cs typeface="Arial"/>
                <a:sym typeface="Arial"/>
              </a:rPr>
              <a:t>  WHEN I request a range of referral traffic</a:t>
            </a:r>
          </a:p>
          <a:p>
            <a:r>
              <a:rPr lang="en-US" sz="1100" b="0" i="0" u="none" strike="noStrike" cap="none" dirty="0">
                <a:solidFill>
                  <a:srgbClr val="000000"/>
                </a:solidFill>
                <a:effectLst/>
                <a:latin typeface="Arial"/>
                <a:ea typeface="Arial"/>
                <a:cs typeface="Arial"/>
                <a:sym typeface="Arial"/>
              </a:rPr>
              <a:t>  THEN a chart is generated</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What is the difference between user stories and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User stories are informal descriptions, whereas issues are our way of tracking features, tasks, bugs, or other improvements.</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41c531a78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41c531a7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minutes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1-user-stories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a user story (writing it out only)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6188568637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618856863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6188568637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Kanban is a project management tool that visualizes work through cards representing User Stories or Issues. In their simplest form, Kanban boards are broken into three columns: To Do; In Progress; Done. Cards begin in the To Do column and are moved from left to right as work is started and completed.</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6181e3fc3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6181e3fc3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project is "any undertaking, carried out individually or collaboratively and possibly involving research or design, that is carefully planned (usually by a project team) to achieve a particular aim." [Wikipedia: Project](</a:t>
            </a:r>
            <a:r>
              <a:rPr lang="en-US" sz="1100" b="0" i="0" u="sng" strike="noStrike" cap="none" dirty="0">
                <a:solidFill>
                  <a:srgbClr val="000000"/>
                </a:solidFill>
                <a:effectLst/>
                <a:latin typeface="Arial"/>
                <a:ea typeface="Arial"/>
                <a:cs typeface="Arial"/>
                <a:sym typeface="Arial"/>
              </a:rPr>
              <a:t>https://en.wikipedia.org/wiki/Project</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41c531a78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41c531a78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 Project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Adding Issues to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start by creating a repository for our new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After creating a repository we can set up tracking for our project by selecting the projects tab and clicking on `Create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Here, we'll name our project and select the Basic Kanban template.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Now we can an issue to our board by clicking the `+` icon in the To do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Alternatively, we can click on `+ Add cards` in the top right to add an existing issue as a card to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the status of a card changes, we update the board by dragging the card into its appropriate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Remember you can also create an issue by navigating to the `Issues` tab. If you decide to add it to a project, you can select which project the issue is associated with on the right side.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Why do we use Kanban boards to track the status of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Kanban boards help you and your team visualize the status of the project. Another advantage of Kanban is that it's much less complex to manage than many other popular methods of project management.</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41c531a78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41c531a7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Create a github repo and </a:t>
            </a:r>
            <a:r>
              <a:rPr lang="en-US" dirty="0"/>
              <a:t>experiment with tracking issues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6188568637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618856863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41c531a78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Stand-up meetings are used to hold teams accountable to each other. Team members make commitments to work on aspects of the project and report out progress. Stand-up meetings are useful in identifying issues as they arise and developing plans to resolve them. There are generally three questions each team member answers in a stand-up: 1) What was accomplished?; 2) What are your goals?; 3) Are there any obstacles to achieving your goals? [Wikipedia: Stand-up meeting](</a:t>
            </a:r>
            <a:r>
              <a:rPr lang="en-US" sz="1100" b="0" i="0" u="sng" strike="noStrike" cap="none" dirty="0">
                <a:solidFill>
                  <a:srgbClr val="000000"/>
                </a:solidFill>
                <a:effectLst/>
                <a:latin typeface="Arial"/>
                <a:ea typeface="Arial"/>
                <a:cs typeface="Arial"/>
                <a:sym typeface="Arial"/>
              </a:rPr>
              <a:t>https://en.wikipedia.org/wiki/Stand-up_meeting</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6188568637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618856863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On the first day, we'll divide into groups, write a user story, create a wireframe, create a user flow diagram, and submit a project proposal for approval. We will continue to work on project development until project presentations on the sixth day.</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Remember, projects are your portfolio pieces. Use project week as an opportunity to push yourself and prove your knowledge. Keep you MVP simple and add features as you go to avoid feature creep.</a:t>
            </a:r>
          </a:p>
          <a:p>
            <a:pPr marL="0" lvl="0" indent="0" algn="l" rtl="0">
              <a:spcBef>
                <a:spcPts val="0"/>
              </a:spcBef>
              <a:spcAft>
                <a:spcPts val="0"/>
              </a:spcAft>
              <a:buNone/>
            </a:pPr>
            <a:endParaRPr dirty="0"/>
          </a:p>
        </p:txBody>
      </p:sp>
      <p:sp>
        <p:nvSpPr>
          <p:cNvPr id="2528" name="Google Shape;2528;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618856863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18856863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18856863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406a798aef_2_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Your project will be evaluated on its concept, design, functionality, collaboration, and presentation.</a:t>
            </a:r>
          </a:p>
          <a:p>
            <a:pPr marL="0" lvl="0" indent="0" algn="l" rtl="0">
              <a:spcBef>
                <a:spcPts val="0"/>
              </a:spcBef>
              <a:spcAft>
                <a:spcPts val="0"/>
              </a:spcAft>
              <a:buNone/>
            </a:pPr>
            <a:endParaRPr dirty="0"/>
          </a:p>
        </p:txBody>
      </p:sp>
      <p:sp>
        <p:nvSpPr>
          <p:cNvPr id="2564" name="Google Shape;2564;g406a798aef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6188568637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618856863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recommended that you use an API that: Allows CORS, requires simple or no authentication, uses JSON, is well documented.</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6181e3fc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6181e3fc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188568637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18856863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Create a 1 page proposal that contains: Project title, project description, user story, wireframe or sketch of the design, APIs, rough breakdown of tasks.</a:t>
            </a: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40 min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Direct students to begin to work with their groups to identify ideas, research APIs, and create project designs.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Many of you may only have a rough idea of what your project will consist of. This is a good opportunity to rule out ideas and get a good sense of what is feasible.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Be cautious of underestimating the amount of time that features will take to implement. Try thinking of the MVP for each idea and attempt to pick the idea that excites your group and seems feasible in the time you have.</a:t>
            </a:r>
          </a:p>
          <a:p>
            <a:endParaRPr lang="en-US" dirty="0"/>
          </a:p>
          <a:p>
            <a:pPr marL="158750" indent="0">
              <a:buNone/>
            </a:pPr>
            <a:r>
              <a:rPr lang="en-US" dirty="0"/>
              <a:t>After break we will be starting on the three activities</a:t>
            </a:r>
          </a:p>
        </p:txBody>
      </p:sp>
    </p:spTree>
    <p:extLst>
      <p:ext uri="{BB962C8B-B14F-4D97-AF65-F5344CB8AC3E}">
        <p14:creationId xmlns:p14="http://schemas.microsoft.com/office/powerpoint/2010/main" val="3436842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 min break</a:t>
            </a:r>
          </a:p>
        </p:txBody>
      </p:sp>
    </p:spTree>
    <p:extLst>
      <p:ext uri="{BB962C8B-B14F-4D97-AF65-F5344CB8AC3E}">
        <p14:creationId xmlns:p14="http://schemas.microsoft.com/office/powerpoint/2010/main" val="734742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Till the end of class (75 minutes)</a:t>
            </a:r>
          </a:p>
        </p:txBody>
      </p:sp>
    </p:spTree>
    <p:extLst>
      <p:ext uri="{BB962C8B-B14F-4D97-AF65-F5344CB8AC3E}">
        <p14:creationId xmlns:p14="http://schemas.microsoft.com/office/powerpoint/2010/main" val="4293375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406a798aef_2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0" name="Google Shape;2600;g406a798aef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607e9e3f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6181e3fc3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6181e3fc3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605fb1b5c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605fb1b5c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According to dictionary.com, agile is "quick and well-coordinated in movement".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6181e3fc3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6181e3fc3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do we think "agile" means in terms of software development?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6181e3fc3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Agile software development is an iterative approach to developing software. Teams deliver value to their customers faster by working incrementally rather than working towards a big launch. Teams improve and respond to change by continuously evaluating project plans, requirements and user needs.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6" name="Google Shape;56;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1" name="Google Shape;61;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08" name="Google Shape;1008;p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09"/>
        <p:cNvGrpSpPr/>
        <p:nvPr/>
      </p:nvGrpSpPr>
      <p:grpSpPr>
        <a:xfrm>
          <a:off x="0" y="0"/>
          <a:ext cx="0" cy="0"/>
          <a:chOff x="0" y="0"/>
          <a:chExt cx="0" cy="0"/>
        </a:xfrm>
      </p:grpSpPr>
      <p:pic>
        <p:nvPicPr>
          <p:cNvPr id="1010" name="Google Shape;1010;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1" name="Google Shape;1011;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2" name="Google Shape;1012;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3"/>
        <p:cNvGrpSpPr/>
        <p:nvPr/>
      </p:nvGrpSpPr>
      <p:grpSpPr>
        <a:xfrm>
          <a:off x="0" y="0"/>
          <a:ext cx="0" cy="0"/>
          <a:chOff x="0" y="0"/>
          <a:chExt cx="0" cy="0"/>
        </a:xfrm>
      </p:grpSpPr>
      <p:pic>
        <p:nvPicPr>
          <p:cNvPr id="1014" name="Google Shape;1014;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5" name="Google Shape;1015;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6" name="Google Shape;1016;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7" name="Google Shape;1017;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8" name="Google Shape;1018;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0"/>
        <p:cNvGrpSpPr/>
        <p:nvPr/>
      </p:nvGrpSpPr>
      <p:grpSpPr>
        <a:xfrm>
          <a:off x="0" y="0"/>
          <a:ext cx="0" cy="0"/>
          <a:chOff x="0" y="0"/>
          <a:chExt cx="0" cy="0"/>
        </a:xfrm>
      </p:grpSpPr>
      <p:pic>
        <p:nvPicPr>
          <p:cNvPr id="1021" name="Google Shape;1021;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2" name="Google Shape;1022;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3" name="Google Shape;1023;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7"/>
        <p:cNvGrpSpPr/>
        <p:nvPr/>
      </p:nvGrpSpPr>
      <p:grpSpPr>
        <a:xfrm>
          <a:off x="0" y="0"/>
          <a:ext cx="0" cy="0"/>
          <a:chOff x="0" y="0"/>
          <a:chExt cx="0" cy="0"/>
        </a:xfrm>
      </p:grpSpPr>
      <p:pic>
        <p:nvPicPr>
          <p:cNvPr id="1028" name="Google Shape;1028;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29" name="Google Shape;1029;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1030"/>
        <p:cNvGrpSpPr/>
        <p:nvPr/>
      </p:nvGrpSpPr>
      <p:grpSpPr>
        <a:xfrm>
          <a:off x="0" y="0"/>
          <a:ext cx="0" cy="0"/>
          <a:chOff x="0" y="0"/>
          <a:chExt cx="0" cy="0"/>
        </a:xfrm>
      </p:grpSpPr>
      <p:pic>
        <p:nvPicPr>
          <p:cNvPr id="1031" name="Google Shape;1031;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2" name="Google Shape;1032;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7. The End">
  <p:cSld name="CUSTOM_6">
    <p:spTree>
      <p:nvGrpSpPr>
        <p:cNvPr id="1" name="Shape 1033"/>
        <p:cNvGrpSpPr/>
        <p:nvPr/>
      </p:nvGrpSpPr>
      <p:grpSpPr>
        <a:xfrm>
          <a:off x="0" y="0"/>
          <a:ext cx="0" cy="0"/>
          <a:chOff x="0" y="0"/>
          <a:chExt cx="0" cy="0"/>
        </a:xfrm>
      </p:grpSpPr>
      <p:pic>
        <p:nvPicPr>
          <p:cNvPr id="1034" name="Google Shape;103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5" name="Google Shape;1035;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36" name="Google Shape;1036;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hyperlink" Target="https://en.wikipedia.org/wiki/Agile_software_develop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17.png"/><Relationship Id="rId4" Type="http://schemas.openxmlformats.org/officeDocument/2006/relationships/hyperlink" Target="https://en.wikipedia.org/wiki/Minimum_viable_produ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Lesson 7.1</a:t>
            </a:r>
            <a:endParaRPr/>
          </a:p>
        </p:txBody>
      </p:sp>
      <p:sp>
        <p:nvSpPr>
          <p:cNvPr id="2072" name="Google Shape;2072;p12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2144" name="Google Shape;2144;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45" name="Google Shape;214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2146" name="Google Shape;2146;p132"/>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52" name="Google Shape;2152;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53" name="Google Shape;215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4" name="Google Shape;2154;p133"/>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rPr>
              <a:t>Teams deliver value to their customers faster by working incrementally rather than working towards a big launch. </a:t>
            </a:r>
            <a:endParaRPr dirty="0"/>
          </a:p>
        </p:txBody>
      </p:sp>
      <p:sp>
        <p:nvSpPr>
          <p:cNvPr id="2155" name="Google Shape;2155;p133"/>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Deliver Value</a:t>
            </a:r>
            <a:endParaRPr sz="1800" b="1"/>
          </a:p>
        </p:txBody>
      </p:sp>
      <p:sp>
        <p:nvSpPr>
          <p:cNvPr id="2156" name="Google Shape;2156;p133"/>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800">
                <a:solidFill>
                  <a:schemeClr val="dk1"/>
                </a:solidFill>
              </a:rPr>
              <a:t>Teams improve and respond to change by continuously evaluating project plans, requirements and user needs. </a:t>
            </a:r>
            <a:endParaRPr/>
          </a:p>
        </p:txBody>
      </p:sp>
      <p:sp>
        <p:nvSpPr>
          <p:cNvPr id="2157" name="Google Shape;2157;p133"/>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b="1">
                <a:solidFill>
                  <a:schemeClr val="dk1"/>
                </a:solidFill>
              </a:rPr>
              <a:t>Respond to Change </a:t>
            </a:r>
            <a:endParaRPr sz="1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3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iterative development?</a:t>
            </a:r>
            <a:endParaRPr/>
          </a:p>
        </p:txBody>
      </p:sp>
      <p:sp>
        <p:nvSpPr>
          <p:cNvPr id="2163" name="Google Shape;2163;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64" name="Google Shape;2164;p13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Iterative and Incremental Development</a:t>
            </a:r>
            <a:endParaRPr/>
          </a:p>
        </p:txBody>
      </p:sp>
      <p:sp>
        <p:nvSpPr>
          <p:cNvPr id="2170" name="Google Shape;2170;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2171" name="Google Shape;2171;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2" name="Google Shape;2172;p135"/>
          <p:cNvPicPr preferRelativeResize="0"/>
          <p:nvPr/>
        </p:nvPicPr>
        <p:blipFill>
          <a:blip r:embed="rId3">
            <a:alphaModFix/>
          </a:blip>
          <a:stretch>
            <a:fillRect/>
          </a:stretch>
        </p:blipFill>
        <p:spPr>
          <a:xfrm>
            <a:off x="1409712" y="1143751"/>
            <a:ext cx="6324575" cy="366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36"/>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MVP?</a:t>
            </a:r>
            <a:endParaRPr/>
          </a:p>
        </p:txBody>
      </p:sp>
      <p:sp>
        <p:nvSpPr>
          <p:cNvPr id="2178" name="Google Shape;2178;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9" name="Google Shape;2179;p136"/>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pic>
        <p:nvPicPr>
          <p:cNvPr id="2184" name="Google Shape;2184;p137"/>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2185" name="Google Shape;2185;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2186" name="Google Shape;2186;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2187" name="Google Shape;2187;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2188" name="Google Shape;2188;p137"/>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2189" name="Google Shape;2189;p137"/>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38"/>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determine our MVP?</a:t>
            </a:r>
            <a:endParaRPr/>
          </a:p>
        </p:txBody>
      </p:sp>
      <p:sp>
        <p:nvSpPr>
          <p:cNvPr id="2195" name="Google Shape;2195;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96" name="Google Shape;2196;p138"/>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Determining a Minimum Viable Product</a:t>
            </a:r>
            <a:endParaRPr/>
          </a:p>
        </p:txBody>
      </p:sp>
      <p:sp>
        <p:nvSpPr>
          <p:cNvPr id="2202" name="Google Shape;2202;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Ask Questions!</a:t>
            </a:r>
            <a:endParaRPr/>
          </a:p>
        </p:txBody>
      </p:sp>
      <p:sp>
        <p:nvSpPr>
          <p:cNvPr id="2203" name="Google Shape;2203;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4" name="Google Shape;2204;p139"/>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9"/>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Who is your audience?</a:t>
            </a:r>
            <a:endParaRPr sz="1800">
              <a:latin typeface="Roboto"/>
              <a:ea typeface="Roboto"/>
              <a:cs typeface="Roboto"/>
              <a:sym typeface="Roboto"/>
            </a:endParaRPr>
          </a:p>
        </p:txBody>
      </p:sp>
      <p:sp>
        <p:nvSpPr>
          <p:cNvPr id="2206" name="Google Shape;2206;p139"/>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9"/>
          <p:cNvSpPr/>
          <p:nvPr/>
        </p:nvSpPr>
        <p:spPr>
          <a:xfrm>
            <a:off x="1352550" y="2921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9"/>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What is the problem that the product will address?</a:t>
            </a:r>
            <a:endParaRPr sz="1800">
              <a:latin typeface="Roboto"/>
              <a:ea typeface="Roboto"/>
              <a:cs typeface="Roboto"/>
              <a:sym typeface="Roboto"/>
            </a:endParaRPr>
          </a:p>
        </p:txBody>
      </p:sp>
      <p:sp>
        <p:nvSpPr>
          <p:cNvPr id="2209" name="Google Shape;2209;p139"/>
          <p:cNvSpPr txBox="1">
            <a:spLocks noGrp="1"/>
          </p:cNvSpPr>
          <p:nvPr>
            <p:ph type="subTitle" idx="3"/>
          </p:nvPr>
        </p:nvSpPr>
        <p:spPr>
          <a:xfrm>
            <a:off x="0" y="2923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How does the product solve that problem?</a:t>
            </a:r>
            <a:endParaRPr sz="1800">
              <a:latin typeface="Roboto"/>
              <a:ea typeface="Roboto"/>
              <a:cs typeface="Roboto"/>
              <a:sym typeface="Roboto"/>
            </a:endParaRPr>
          </a:p>
        </p:txBody>
      </p:sp>
      <p:pic>
        <p:nvPicPr>
          <p:cNvPr id="2210" name="Google Shape;2210;p139"/>
          <p:cNvPicPr preferRelativeResize="0"/>
          <p:nvPr/>
        </p:nvPicPr>
        <p:blipFill rotWithShape="1">
          <a:blip r:embed="rId3">
            <a:alphaModFix/>
          </a:blip>
          <a:srcRect t="1830" b="1830"/>
          <a:stretch/>
        </p:blipFill>
        <p:spPr>
          <a:xfrm>
            <a:off x="429768" y="1250411"/>
            <a:ext cx="785567" cy="606900"/>
          </a:xfrm>
          <a:prstGeom prst="rect">
            <a:avLst/>
          </a:prstGeom>
          <a:noFill/>
          <a:ln>
            <a:noFill/>
          </a:ln>
        </p:spPr>
      </p:pic>
      <p:pic>
        <p:nvPicPr>
          <p:cNvPr id="2211" name="Google Shape;2211;p139"/>
          <p:cNvPicPr preferRelativeResize="0"/>
          <p:nvPr/>
        </p:nvPicPr>
        <p:blipFill rotWithShape="1">
          <a:blip r:embed="rId3">
            <a:alphaModFix/>
          </a:blip>
          <a:srcRect t="1830" b="1830"/>
          <a:stretch/>
        </p:blipFill>
        <p:spPr>
          <a:xfrm>
            <a:off x="429768" y="2074698"/>
            <a:ext cx="785567" cy="606900"/>
          </a:xfrm>
          <a:prstGeom prst="rect">
            <a:avLst/>
          </a:prstGeom>
          <a:noFill/>
          <a:ln>
            <a:noFill/>
          </a:ln>
        </p:spPr>
      </p:pic>
      <p:pic>
        <p:nvPicPr>
          <p:cNvPr id="2212" name="Google Shape;2212;p139"/>
          <p:cNvPicPr preferRelativeResize="0"/>
          <p:nvPr/>
        </p:nvPicPr>
        <p:blipFill rotWithShape="1">
          <a:blip r:embed="rId3">
            <a:alphaModFix/>
          </a:blip>
          <a:srcRect t="1830" b="1830"/>
          <a:stretch/>
        </p:blipFill>
        <p:spPr>
          <a:xfrm>
            <a:off x="429768" y="2929860"/>
            <a:ext cx="785567" cy="60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40"/>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user story?</a:t>
            </a:r>
            <a:endParaRPr/>
          </a:p>
        </p:txBody>
      </p:sp>
      <p:sp>
        <p:nvSpPr>
          <p:cNvPr id="2218" name="Google Shape;2218;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19" name="Google Shape;2219;p140"/>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25" name="Google Shape;2225;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6" name="Google Shape;2226;p141"/>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7" name="Google Shape;2227;p141"/>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1"/>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9" name="Google Shape;2229;p141"/>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1"/>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2231" name="Google Shape;2231;p141"/>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32" name="Google Shape;2232;p141"/>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3" name="Google Shape;2233;p141"/>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1"/>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35" name="Google Shape;2235;p141"/>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6" name="Google Shape;2236;p141"/>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1"/>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8" name="Google Shape;2238;p141"/>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1"/>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2240" name="Google Shape;2240;p141"/>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41" name="Google Shape;2241;p141"/>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2" name="Google Shape;2242;p141"/>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1"/>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44" name="Google Shape;2244;p141"/>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5" name="Google Shape;2245;p141"/>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1"/>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7" name="Google Shape;2247;p141"/>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1"/>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2249" name="Google Shape;2249;p141"/>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50" name="Google Shape;2250;p141"/>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141"/>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1"/>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ADA6-0A1A-4C56-923B-A9E50A49A562}"/>
              </a:ext>
            </a:extLst>
          </p:cNvPr>
          <p:cNvSpPr>
            <a:spLocks noGrp="1"/>
          </p:cNvSpPr>
          <p:nvPr>
            <p:ph type="title"/>
          </p:nvPr>
        </p:nvSpPr>
        <p:spPr/>
        <p:txBody>
          <a:bodyPr/>
          <a:lstStyle/>
          <a:p>
            <a:r>
              <a:rPr lang="en-US" dirty="0"/>
              <a:t>Learning Objectives</a:t>
            </a:r>
          </a:p>
        </p:txBody>
      </p:sp>
      <p:sp>
        <p:nvSpPr>
          <p:cNvPr id="4" name="Subtitle 3">
            <a:extLst>
              <a:ext uri="{FF2B5EF4-FFF2-40B4-BE49-F238E27FC236}">
                <a16:creationId xmlns:a16="http://schemas.microsoft.com/office/drawing/2014/main" id="{795821F9-97A4-4181-9E4C-AF7E8A7B441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6E57C5A-CD74-48AA-9829-C43B9D15C435}"/>
              </a:ext>
            </a:extLst>
          </p:cNvPr>
          <p:cNvSpPr>
            <a:spLocks noGrp="1"/>
          </p:cNvSpPr>
          <p:nvPr>
            <p:ph type="subTitle" idx="3"/>
          </p:nvPr>
        </p:nvSpPr>
        <p:spPr/>
        <p:txBody>
          <a:bodyPr/>
          <a:lstStyle/>
          <a:p>
            <a:r>
              <a:rPr lang="en-US" dirty="0"/>
              <a:t>Introduction to Agile Software Development</a:t>
            </a:r>
          </a:p>
        </p:txBody>
      </p:sp>
      <p:sp>
        <p:nvSpPr>
          <p:cNvPr id="6" name="Subtitle 5">
            <a:extLst>
              <a:ext uri="{FF2B5EF4-FFF2-40B4-BE49-F238E27FC236}">
                <a16:creationId xmlns:a16="http://schemas.microsoft.com/office/drawing/2014/main" id="{24DF1445-C037-4725-A3F1-24A76A20E7A1}"/>
              </a:ext>
            </a:extLst>
          </p:cNvPr>
          <p:cNvSpPr>
            <a:spLocks noGrp="1"/>
          </p:cNvSpPr>
          <p:nvPr>
            <p:ph type="subTitle" idx="4"/>
          </p:nvPr>
        </p:nvSpPr>
        <p:spPr/>
        <p:txBody>
          <a:bodyPr/>
          <a:lstStyle/>
          <a:p>
            <a:r>
              <a:rPr lang="en-US" dirty="0"/>
              <a:t>Minimal Viable Product (MVP)</a:t>
            </a:r>
          </a:p>
        </p:txBody>
      </p:sp>
      <p:sp>
        <p:nvSpPr>
          <p:cNvPr id="7" name="Subtitle 6">
            <a:extLst>
              <a:ext uri="{FF2B5EF4-FFF2-40B4-BE49-F238E27FC236}">
                <a16:creationId xmlns:a16="http://schemas.microsoft.com/office/drawing/2014/main" id="{BDB124FE-568C-42BF-825C-9457C6C409E0}"/>
              </a:ext>
            </a:extLst>
          </p:cNvPr>
          <p:cNvSpPr>
            <a:spLocks noGrp="1"/>
          </p:cNvSpPr>
          <p:nvPr>
            <p:ph type="subTitle" idx="5"/>
          </p:nvPr>
        </p:nvSpPr>
        <p:spPr/>
        <p:txBody>
          <a:bodyPr/>
          <a:lstStyle/>
          <a:p>
            <a:r>
              <a:rPr lang="en-US" dirty="0"/>
              <a:t>Creating GitHub Issues and User Stories</a:t>
            </a:r>
          </a:p>
        </p:txBody>
      </p:sp>
      <p:sp>
        <p:nvSpPr>
          <p:cNvPr id="8" name="Subtitle 7">
            <a:extLst>
              <a:ext uri="{FF2B5EF4-FFF2-40B4-BE49-F238E27FC236}">
                <a16:creationId xmlns:a16="http://schemas.microsoft.com/office/drawing/2014/main" id="{148BD0FA-4325-45BA-9A43-F48514C432ED}"/>
              </a:ext>
            </a:extLst>
          </p:cNvPr>
          <p:cNvSpPr>
            <a:spLocks noGrp="1"/>
          </p:cNvSpPr>
          <p:nvPr>
            <p:ph type="subTitle" idx="6"/>
          </p:nvPr>
        </p:nvSpPr>
        <p:spPr/>
        <p:txBody>
          <a:bodyPr/>
          <a:lstStyle/>
          <a:p>
            <a:r>
              <a:rPr lang="en-US" dirty="0"/>
              <a:t>Agile Meetings</a:t>
            </a:r>
          </a:p>
        </p:txBody>
      </p:sp>
      <p:sp>
        <p:nvSpPr>
          <p:cNvPr id="9" name="Subtitle 8">
            <a:extLst>
              <a:ext uri="{FF2B5EF4-FFF2-40B4-BE49-F238E27FC236}">
                <a16:creationId xmlns:a16="http://schemas.microsoft.com/office/drawing/2014/main" id="{A9CF908C-6B7F-470E-B6D5-A85359C36C85}"/>
              </a:ext>
            </a:extLst>
          </p:cNvPr>
          <p:cNvSpPr>
            <a:spLocks noGrp="1"/>
          </p:cNvSpPr>
          <p:nvPr>
            <p:ph type="subTitle" idx="7"/>
          </p:nvPr>
        </p:nvSpPr>
        <p:spPr/>
        <p:txBody>
          <a:bodyPr/>
          <a:lstStyle/>
          <a:p>
            <a:r>
              <a:rPr lang="en-US" dirty="0"/>
              <a:t>Git Branching and Pull Requests</a:t>
            </a:r>
          </a:p>
        </p:txBody>
      </p:sp>
      <p:sp>
        <p:nvSpPr>
          <p:cNvPr id="10" name="Subtitle 9">
            <a:extLst>
              <a:ext uri="{FF2B5EF4-FFF2-40B4-BE49-F238E27FC236}">
                <a16:creationId xmlns:a16="http://schemas.microsoft.com/office/drawing/2014/main" id="{EA60AEE5-CCA4-463A-BE09-76F8377C61DF}"/>
              </a:ext>
            </a:extLst>
          </p:cNvPr>
          <p:cNvSpPr>
            <a:spLocks noGrp="1"/>
          </p:cNvSpPr>
          <p:nvPr>
            <p:ph type="subTitle" idx="8"/>
          </p:nvPr>
        </p:nvSpPr>
        <p:spPr>
          <a:xfrm>
            <a:off x="-12125" y="4236125"/>
            <a:ext cx="9168600" cy="446400"/>
          </a:xfrm>
        </p:spPr>
        <p:txBody>
          <a:bodyPr/>
          <a:lstStyle/>
          <a:p>
            <a:r>
              <a:rPr lang="en-US"/>
              <a:t>Project 1 – Groups and Starting</a:t>
            </a:r>
            <a:endParaRPr lang="en-US" dirty="0"/>
          </a:p>
        </p:txBody>
      </p:sp>
    </p:spTree>
    <p:extLst>
      <p:ext uri="{BB962C8B-B14F-4D97-AF65-F5344CB8AC3E}">
        <p14:creationId xmlns:p14="http://schemas.microsoft.com/office/powerpoint/2010/main" val="169622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58" name="Google Shape;2258;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9" name="Google Shape;2259;p142"/>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142"/>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2" name="Google Shape;2262;p142"/>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64" name="Google Shape;2264;p142"/>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65" name="Google Shape;2265;p142"/>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142"/>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42"/>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68" name="Google Shape;2268;p142"/>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142"/>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42"/>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142"/>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42"/>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273" name="Google Shape;2273;p142"/>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74" name="Google Shape;2274;p142"/>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5" name="Google Shape;2275;p142"/>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77" name="Google Shape;2277;p142"/>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142"/>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0" name="Google Shape;2280;p142"/>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282" name="Google Shape;2282;p142"/>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83" name="Google Shape;2283;p142"/>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4" name="Google Shape;2284;p142"/>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42"/>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91" name="Google Shape;2291;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2" name="Google Shape;2292;p143"/>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3" name="Google Shape;2293;p143"/>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3"/>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5" name="Google Shape;2295;p143"/>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3"/>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97" name="Google Shape;2297;p143"/>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98" name="Google Shape;2298;p143"/>
          <p:cNvSpPr/>
          <p:nvPr/>
        </p:nvSpPr>
        <p:spPr>
          <a:xfrm flipH="1">
            <a:off x="5913582" y="9861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9" name="Google Shape;2299;p143"/>
          <p:cNvSpPr/>
          <p:nvPr/>
        </p:nvSpPr>
        <p:spPr>
          <a:xfrm>
            <a:off x="5914110" y="12269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3"/>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2301" name="Google Shape;2301;p143"/>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2" name="Google Shape;2302;p143"/>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3"/>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4" name="Google Shape;2304;p143"/>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3"/>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306" name="Google Shape;2306;p143"/>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307" name="Google Shape;2307;p143"/>
          <p:cNvSpPr/>
          <p:nvPr/>
        </p:nvSpPr>
        <p:spPr>
          <a:xfrm flipH="1">
            <a:off x="5911245" y="22053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8" name="Google Shape;2308;p143"/>
          <p:cNvSpPr/>
          <p:nvPr/>
        </p:nvSpPr>
        <p:spPr>
          <a:xfrm>
            <a:off x="5911773" y="24461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3"/>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2310" name="Google Shape;2310;p143"/>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1" name="Google Shape;2311;p143"/>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3"/>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3" name="Google Shape;2313;p143"/>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3"/>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315" name="Google Shape;2315;p143"/>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316" name="Google Shape;2316;p143"/>
          <p:cNvSpPr/>
          <p:nvPr/>
        </p:nvSpPr>
        <p:spPr>
          <a:xfrm flipH="1">
            <a:off x="5911245" y="3442150"/>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7" name="Google Shape;2317;p143"/>
          <p:cNvSpPr/>
          <p:nvPr/>
        </p:nvSpPr>
        <p:spPr>
          <a:xfrm>
            <a:off x="5911773" y="3682889"/>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3"/>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4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acceptance criteria?</a:t>
            </a:r>
            <a:endParaRPr/>
          </a:p>
        </p:txBody>
      </p:sp>
      <p:sp>
        <p:nvSpPr>
          <p:cNvPr id="2324" name="Google Shape;2324;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25" name="Google Shape;2325;p14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31" name="Google Shape;2331;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2" name="Google Shape;2332;p145"/>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145"/>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5"/>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145"/>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5"/>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2337" name="Google Shape;2337;p145"/>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38" name="Google Shape;2338;p145"/>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145"/>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5"/>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145"/>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45"/>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2343" name="Google Shape;2343;p145"/>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44" name="Google Shape;2344;p145"/>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5" name="Google Shape;2345;p145"/>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5"/>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7" name="Google Shape;2347;p145"/>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5"/>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2349" name="Google Shape;2349;p145"/>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55" name="Google Shape;2355;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6" name="Google Shape;2356;p146"/>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7" name="Google Shape;2357;p146"/>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6"/>
          <p:cNvSpPr/>
          <p:nvPr/>
        </p:nvSpPr>
        <p:spPr>
          <a:xfrm flipH="1">
            <a:off x="4479230" y="9872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146"/>
          <p:cNvSpPr/>
          <p:nvPr/>
        </p:nvSpPr>
        <p:spPr>
          <a:xfrm>
            <a:off x="4479812" y="12280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6"/>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2361" name="Google Shape;2361;p146"/>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62" name="Google Shape;2362;p146"/>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3" name="Google Shape;2363;p146"/>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6"/>
          <p:cNvSpPr/>
          <p:nvPr/>
        </p:nvSpPr>
        <p:spPr>
          <a:xfrm flipH="1">
            <a:off x="4492880" y="22064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5" name="Google Shape;2365;p146"/>
          <p:cNvSpPr/>
          <p:nvPr/>
        </p:nvSpPr>
        <p:spPr>
          <a:xfrm>
            <a:off x="4493462" y="24472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6"/>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2367" name="Google Shape;2367;p146"/>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68" name="Google Shape;2368;p146"/>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9" name="Google Shape;2369;p146"/>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6"/>
          <p:cNvSpPr/>
          <p:nvPr/>
        </p:nvSpPr>
        <p:spPr>
          <a:xfrm flipH="1">
            <a:off x="4492880" y="34256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1" name="Google Shape;2371;p146"/>
          <p:cNvSpPr/>
          <p:nvPr/>
        </p:nvSpPr>
        <p:spPr>
          <a:xfrm>
            <a:off x="4493462" y="36664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46"/>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2373" name="Google Shape;2373;p146"/>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4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Issue?</a:t>
            </a:r>
            <a:endParaRPr/>
          </a:p>
        </p:txBody>
      </p:sp>
      <p:sp>
        <p:nvSpPr>
          <p:cNvPr id="2379" name="Google Shape;237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80" name="Google Shape;2380;p14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2386" name="Google Shape;2386;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2387" name="Google Shape;2387;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2388" name="Google Shape;2388;p148"/>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94" name="Google Shape;2394;p14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Issues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400" name="Google Shape;2400;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1" name="Google Shape;2401;p15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buClr>
                <a:schemeClr val="dk1"/>
              </a:buClr>
              <a:buSzPts val="1100"/>
            </a:pPr>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1-user-stories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User stories help provide context for a development team and their efforts moving forward</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52"/>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kanban?</a:t>
            </a:r>
            <a:endParaRPr/>
          </a:p>
        </p:txBody>
      </p:sp>
      <p:sp>
        <p:nvSpPr>
          <p:cNvPr id="2431" name="Google Shape;2431;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32" name="Google Shape;2432;p152"/>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25"/>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project?</a:t>
            </a:r>
            <a:endParaRPr/>
          </a:p>
        </p:txBody>
      </p:sp>
      <p:sp>
        <p:nvSpPr>
          <p:cNvPr id="2079" name="Google Shape;2079;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0" name="Google Shape;2080;p125"/>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2438" name="Google Shape;2438;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9" name="Google Shape;2439;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2440" name="Google Shape;2440;p153"/>
          <p:cNvGraphicFramePr/>
          <p:nvPr/>
        </p:nvGraphicFramePr>
        <p:xfrm>
          <a:off x="485075" y="1939225"/>
          <a:ext cx="8310600" cy="2243045"/>
        </p:xfrm>
        <a:graphic>
          <a:graphicData uri="http://schemas.openxmlformats.org/drawingml/2006/table">
            <a:tbl>
              <a:tblPr>
                <a:noFill/>
                <a:tableStyleId>{CD77847F-D25F-4BA1-8849-E451833712BD}</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452000">
                <a:tc>
                  <a:txBody>
                    <a:bodyPr/>
                    <a:lstStyle/>
                    <a:p>
                      <a:pPr marL="0" lvl="0" indent="0" algn="ctr" rtl="0">
                        <a:spcBef>
                          <a:spcPts val="0"/>
                        </a:spcBef>
                        <a:spcAft>
                          <a:spcPts val="0"/>
                        </a:spcAft>
                        <a:buNone/>
                      </a:pPr>
                      <a:r>
                        <a:rPr lang="en" sz="1800" b="1">
                          <a:latin typeface="Roboto"/>
                          <a:ea typeface="Roboto"/>
                          <a:cs typeface="Roboto"/>
                          <a:sym typeface="Roboto"/>
                        </a:rPr>
                        <a:t>To Do</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In Progress</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Done</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41" name="Google Shape;2441;p153"/>
          <p:cNvPicPr preferRelativeResize="0"/>
          <p:nvPr/>
        </p:nvPicPr>
        <p:blipFill>
          <a:blip r:embed="rId3">
            <a:alphaModFix/>
          </a:blip>
          <a:stretch>
            <a:fillRect/>
          </a:stretch>
        </p:blipFill>
        <p:spPr>
          <a:xfrm>
            <a:off x="715450" y="2770025"/>
            <a:ext cx="984301" cy="938350"/>
          </a:xfrm>
          <a:prstGeom prst="rect">
            <a:avLst/>
          </a:prstGeom>
          <a:noFill/>
          <a:ln>
            <a:noFill/>
          </a:ln>
        </p:spPr>
      </p:pic>
      <p:pic>
        <p:nvPicPr>
          <p:cNvPr id="2442" name="Google Shape;2442;p153"/>
          <p:cNvPicPr preferRelativeResize="0"/>
          <p:nvPr/>
        </p:nvPicPr>
        <p:blipFill rotWithShape="1">
          <a:blip r:embed="rId4">
            <a:alphaModFix/>
          </a:blip>
          <a:srcRect l="970" r="961"/>
          <a:stretch/>
        </p:blipFill>
        <p:spPr>
          <a:xfrm>
            <a:off x="1767925" y="2717925"/>
            <a:ext cx="984300" cy="938349"/>
          </a:xfrm>
          <a:prstGeom prst="rect">
            <a:avLst/>
          </a:prstGeom>
          <a:noFill/>
          <a:ln>
            <a:noFill/>
          </a:ln>
        </p:spPr>
      </p:pic>
      <p:pic>
        <p:nvPicPr>
          <p:cNvPr id="2443" name="Google Shape;2443;p153"/>
          <p:cNvPicPr preferRelativeResize="0"/>
          <p:nvPr/>
        </p:nvPicPr>
        <p:blipFill rotWithShape="1">
          <a:blip r:embed="rId5">
            <a:alphaModFix/>
          </a:blip>
          <a:srcRect t="2253" b="2262"/>
          <a:stretch/>
        </p:blipFill>
        <p:spPr>
          <a:xfrm>
            <a:off x="1238675" y="3238750"/>
            <a:ext cx="984300" cy="938350"/>
          </a:xfrm>
          <a:prstGeom prst="rect">
            <a:avLst/>
          </a:prstGeom>
          <a:noFill/>
          <a:ln>
            <a:noFill/>
          </a:ln>
        </p:spPr>
      </p:pic>
      <p:pic>
        <p:nvPicPr>
          <p:cNvPr id="2444" name="Google Shape;2444;p153"/>
          <p:cNvPicPr preferRelativeResize="0"/>
          <p:nvPr/>
        </p:nvPicPr>
        <p:blipFill rotWithShape="1">
          <a:blip r:embed="rId4">
            <a:alphaModFix/>
          </a:blip>
          <a:srcRect l="970" r="961"/>
          <a:stretch/>
        </p:blipFill>
        <p:spPr>
          <a:xfrm>
            <a:off x="4870950" y="2675550"/>
            <a:ext cx="984300" cy="938349"/>
          </a:xfrm>
          <a:prstGeom prst="rect">
            <a:avLst/>
          </a:prstGeom>
          <a:noFill/>
          <a:ln>
            <a:noFill/>
          </a:ln>
        </p:spPr>
      </p:pic>
      <p:pic>
        <p:nvPicPr>
          <p:cNvPr id="2445" name="Google Shape;2445;p153"/>
          <p:cNvPicPr preferRelativeResize="0"/>
          <p:nvPr/>
        </p:nvPicPr>
        <p:blipFill rotWithShape="1">
          <a:blip r:embed="rId4">
            <a:alphaModFix/>
          </a:blip>
          <a:srcRect l="970" r="961"/>
          <a:stretch/>
        </p:blipFill>
        <p:spPr>
          <a:xfrm>
            <a:off x="3846125" y="2717925"/>
            <a:ext cx="984300" cy="938349"/>
          </a:xfrm>
          <a:prstGeom prst="rect">
            <a:avLst/>
          </a:prstGeom>
          <a:noFill/>
          <a:ln>
            <a:noFill/>
          </a:ln>
        </p:spPr>
      </p:pic>
      <p:pic>
        <p:nvPicPr>
          <p:cNvPr id="2446" name="Google Shape;2446;p153"/>
          <p:cNvPicPr preferRelativeResize="0"/>
          <p:nvPr/>
        </p:nvPicPr>
        <p:blipFill rotWithShape="1">
          <a:blip r:embed="rId5">
            <a:alphaModFix/>
          </a:blip>
          <a:srcRect t="2253" b="2262"/>
          <a:stretch/>
        </p:blipFill>
        <p:spPr>
          <a:xfrm>
            <a:off x="7555250" y="2675550"/>
            <a:ext cx="984300" cy="938350"/>
          </a:xfrm>
          <a:prstGeom prst="rect">
            <a:avLst/>
          </a:prstGeom>
          <a:noFill/>
          <a:ln>
            <a:noFill/>
          </a:ln>
        </p:spPr>
      </p:pic>
      <p:pic>
        <p:nvPicPr>
          <p:cNvPr id="2447" name="Google Shape;2447;p153"/>
          <p:cNvPicPr preferRelativeResize="0"/>
          <p:nvPr/>
        </p:nvPicPr>
        <p:blipFill>
          <a:blip r:embed="rId3">
            <a:alphaModFix/>
          </a:blip>
          <a:stretch>
            <a:fillRect/>
          </a:stretch>
        </p:blipFill>
        <p:spPr>
          <a:xfrm>
            <a:off x="6506175" y="2675550"/>
            <a:ext cx="984301" cy="938350"/>
          </a:xfrm>
          <a:prstGeom prst="rect">
            <a:avLst/>
          </a:prstGeom>
          <a:noFill/>
          <a:ln>
            <a:noFill/>
          </a:ln>
        </p:spPr>
      </p:pic>
      <p:sp>
        <p:nvSpPr>
          <p:cNvPr id="2448" name="Google Shape;2448;p153"/>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1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54" name="Google Shape;2454;p1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Kanban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60" name="Google Shape;2460;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1" name="Google Shape;2461;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2-github-projects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Kanban boards help developers visualize work and keep track of the status of issues.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daily scrum?</a:t>
            </a:r>
            <a:endParaRPr/>
          </a:p>
        </p:txBody>
      </p:sp>
      <p:sp>
        <p:nvSpPr>
          <p:cNvPr id="2494" name="Google Shape;2494;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95" name="Google Shape;2495;p15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2501" name="Google Shape;2501;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02" name="Google Shape;2502;p158"/>
          <p:cNvPicPr preferRelativeResize="0"/>
          <p:nvPr/>
        </p:nvPicPr>
        <p:blipFill>
          <a:blip r:embed="rId3">
            <a:alphaModFix/>
          </a:blip>
          <a:stretch>
            <a:fillRect/>
          </a:stretch>
        </p:blipFill>
        <p:spPr>
          <a:xfrm>
            <a:off x="4089329" y="1513850"/>
            <a:ext cx="4908341" cy="3342349"/>
          </a:xfrm>
          <a:prstGeom prst="rect">
            <a:avLst/>
          </a:prstGeom>
          <a:noFill/>
          <a:ln>
            <a:noFill/>
          </a:ln>
        </p:spPr>
      </p:pic>
      <p:sp>
        <p:nvSpPr>
          <p:cNvPr id="2503" name="Google Shape;2503;p158"/>
          <p:cNvSpPr/>
          <p:nvPr/>
        </p:nvSpPr>
        <p:spPr>
          <a:xfrm>
            <a:off x="1352549" y="78062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4" name="Google Shape;2504;p158"/>
          <p:cNvGrpSpPr/>
          <p:nvPr/>
        </p:nvGrpSpPr>
        <p:grpSpPr>
          <a:xfrm>
            <a:off x="457200" y="780625"/>
            <a:ext cx="776900" cy="486300"/>
            <a:chOff x="457200" y="1466425"/>
            <a:chExt cx="776900" cy="486300"/>
          </a:xfrm>
        </p:grpSpPr>
        <p:sp>
          <p:nvSpPr>
            <p:cNvPr id="2505" name="Google Shape;2505;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06" name="Google Shape;2506;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158"/>
          <p:cNvSpPr txBox="1">
            <a:spLocks noGrp="1"/>
          </p:cNvSpPr>
          <p:nvPr>
            <p:ph type="subTitle" idx="1"/>
          </p:nvPr>
        </p:nvSpPr>
        <p:spPr>
          <a:xfrm>
            <a:off x="-12150" y="817450"/>
            <a:ext cx="54318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What was accomplished?</a:t>
            </a:r>
            <a:endParaRPr/>
          </a:p>
        </p:txBody>
      </p:sp>
      <p:sp>
        <p:nvSpPr>
          <p:cNvPr id="2508" name="Google Shape;2508;p158"/>
          <p:cNvSpPr/>
          <p:nvPr/>
        </p:nvSpPr>
        <p:spPr>
          <a:xfrm>
            <a:off x="1352549" y="1371700"/>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158"/>
          <p:cNvGrpSpPr/>
          <p:nvPr/>
        </p:nvGrpSpPr>
        <p:grpSpPr>
          <a:xfrm>
            <a:off x="457200" y="1371700"/>
            <a:ext cx="776900" cy="486300"/>
            <a:chOff x="457200" y="1466425"/>
            <a:chExt cx="776900" cy="486300"/>
          </a:xfrm>
        </p:grpSpPr>
        <p:sp>
          <p:nvSpPr>
            <p:cNvPr id="2510" name="Google Shape;2510;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11" name="Google Shape;2511;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2" name="Google Shape;2512;p158"/>
          <p:cNvSpPr/>
          <p:nvPr/>
        </p:nvSpPr>
        <p:spPr>
          <a:xfrm>
            <a:off x="1352549" y="196277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158"/>
          <p:cNvGrpSpPr/>
          <p:nvPr/>
        </p:nvGrpSpPr>
        <p:grpSpPr>
          <a:xfrm>
            <a:off x="457200" y="1962775"/>
            <a:ext cx="776900" cy="486300"/>
            <a:chOff x="457200" y="1466425"/>
            <a:chExt cx="776900" cy="486300"/>
          </a:xfrm>
        </p:grpSpPr>
        <p:sp>
          <p:nvSpPr>
            <p:cNvPr id="2514" name="Google Shape;2514;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15" name="Google Shape;2515;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158"/>
          <p:cNvSpPr txBox="1">
            <a:spLocks noGrp="1"/>
          </p:cNvSpPr>
          <p:nvPr>
            <p:ph type="subTitle" idx="2"/>
          </p:nvPr>
        </p:nvSpPr>
        <p:spPr>
          <a:xfrm>
            <a:off x="-12075" y="1391650"/>
            <a:ext cx="55194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What are your goals?</a:t>
            </a:r>
            <a:endParaRPr sz="1800" dirty="0"/>
          </a:p>
        </p:txBody>
      </p:sp>
      <p:sp>
        <p:nvSpPr>
          <p:cNvPr id="2517" name="Google Shape;2517;p158"/>
          <p:cNvSpPr txBox="1">
            <a:spLocks noGrp="1"/>
          </p:cNvSpPr>
          <p:nvPr>
            <p:ph type="subTitle" idx="3"/>
          </p:nvPr>
        </p:nvSpPr>
        <p:spPr>
          <a:xfrm>
            <a:off x="-12075" y="1982725"/>
            <a:ext cx="59673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Are there any obstacles to achieving your goals?</a:t>
            </a:r>
            <a:endParaRPr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Timeline</a:t>
            </a:r>
            <a:endParaRPr/>
          </a:p>
        </p:txBody>
      </p:sp>
      <p:sp>
        <p:nvSpPr>
          <p:cNvPr id="2523" name="Google Shape;2523;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524" name="Google Shape;2524;p159"/>
          <p:cNvGraphicFramePr/>
          <p:nvPr/>
        </p:nvGraphicFramePr>
        <p:xfrm>
          <a:off x="485075" y="729325"/>
          <a:ext cx="8281450" cy="3979457"/>
        </p:xfrm>
        <a:graphic>
          <a:graphicData uri="http://schemas.openxmlformats.org/drawingml/2006/table">
            <a:tbl>
              <a:tblPr>
                <a:noFill/>
                <a:tableStyleId>{CD77847F-D25F-4BA1-8849-E451833712BD}</a:tableStyleId>
              </a:tblPr>
              <a:tblGrid>
                <a:gridCol w="4140725">
                  <a:extLst>
                    <a:ext uri="{9D8B030D-6E8A-4147-A177-3AD203B41FA5}">
                      <a16:colId xmlns:a16="http://schemas.microsoft.com/office/drawing/2014/main" val="20000"/>
                    </a:ext>
                  </a:extLst>
                </a:gridCol>
                <a:gridCol w="4140725">
                  <a:extLst>
                    <a:ext uri="{9D8B030D-6E8A-4147-A177-3AD203B41FA5}">
                      <a16:colId xmlns:a16="http://schemas.microsoft.com/office/drawing/2014/main" val="20001"/>
                    </a:ext>
                  </a:extLst>
                </a:gridCol>
              </a:tblGrid>
              <a:tr h="416125">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1</a:t>
                      </a:r>
                      <a:endParaRPr sz="1800">
                        <a:latin typeface="Roboto"/>
                        <a:ea typeface="Roboto"/>
                        <a:cs typeface="Roboto"/>
                        <a:sym typeface="Roboto"/>
                      </a:endParaRPr>
                    </a:p>
                  </a:txBody>
                  <a:tcPr marL="274300" marR="91425" marT="91425" marB="91425">
                    <a:solidFill>
                      <a:srgbClr val="F3F3F3"/>
                    </a:solidFill>
                  </a:tcPr>
                </a:tc>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2</a:t>
                      </a:r>
                      <a:endParaRPr sz="1800">
                        <a:latin typeface="Roboto"/>
                        <a:ea typeface="Roboto"/>
                        <a:cs typeface="Roboto"/>
                        <a:sym typeface="Roboto"/>
                      </a:endParaRPr>
                    </a:p>
                  </a:txBody>
                  <a:tcPr marL="274300" marR="91425" marT="91425" marB="91425">
                    <a:solidFill>
                      <a:srgbClr val="D9D9D9"/>
                    </a:solidFill>
                  </a:tcPr>
                </a:tc>
                <a:extLst>
                  <a:ext uri="{0D108BD9-81ED-4DB2-BD59-A6C34878D82A}">
                    <a16:rowId xmlns:a16="http://schemas.microsoft.com/office/drawing/2014/main" val="10000"/>
                  </a:ext>
                </a:extLst>
              </a:tr>
              <a:tr h="690425">
                <a:tc>
                  <a:txBody>
                    <a:bodyPr/>
                    <a:lstStyle/>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Divide into groups. </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Write a user story.</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wireframe.</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user flow diagram.</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Submit project proposal for approval.</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Dive in to project development.</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1"/>
                  </a:ext>
                </a:extLst>
              </a:tr>
              <a:tr h="378800">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3</a:t>
                      </a:r>
                      <a:endParaRPr sz="1800">
                        <a:latin typeface="Roboto"/>
                        <a:ea typeface="Roboto"/>
                        <a:cs typeface="Roboto"/>
                        <a:sym typeface="Roboto"/>
                      </a:endParaRPr>
                    </a:p>
                  </a:txBody>
                  <a:tcPr marL="274300" marR="91425" marT="91425" marB="91425">
                    <a:solidFill>
                      <a:srgbClr val="9E9E9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4</a:t>
                      </a:r>
                      <a:endParaRPr sz="1800">
                        <a:solidFill>
                          <a:srgbClr val="FFFFFF"/>
                        </a:solidFill>
                        <a:latin typeface="Roboto"/>
                        <a:ea typeface="Roboto"/>
                        <a:cs typeface="Roboto"/>
                        <a:sym typeface="Roboto"/>
                      </a:endParaRPr>
                    </a:p>
                  </a:txBody>
                  <a:tcPr marL="274300" marR="91425" marT="91425" marB="91425">
                    <a:solidFill>
                      <a:srgbClr val="595959"/>
                    </a:solidFill>
                  </a:tcPr>
                </a:tc>
                <a:extLst>
                  <a:ext uri="{0D108BD9-81ED-4DB2-BD59-A6C34878D82A}">
                    <a16:rowId xmlns:a16="http://schemas.microsoft.com/office/drawing/2014/main" val="10002"/>
                  </a:ext>
                </a:extLst>
              </a:tr>
              <a:tr h="466450">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 </a:t>
                      </a:r>
                      <a:endParaRPr>
                        <a:latin typeface="Roboto"/>
                        <a:ea typeface="Roboto"/>
                        <a:cs typeface="Roboto"/>
                        <a:sym typeface="Roboto"/>
                      </a:endParaRPr>
                    </a:p>
                  </a:txBody>
                  <a:tcPr marL="274300" marR="91425" marT="91425" marB="91425"/>
                </a:tc>
                <a:extLst>
                  <a:ext uri="{0D108BD9-81ED-4DB2-BD59-A6C34878D82A}">
                    <a16:rowId xmlns:a16="http://schemas.microsoft.com/office/drawing/2014/main" val="10003"/>
                  </a:ext>
                </a:extLst>
              </a:tr>
              <a:tr h="388525">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5</a:t>
                      </a:r>
                      <a:endParaRPr sz="1800">
                        <a:solidFill>
                          <a:srgbClr val="FFFFFF"/>
                        </a:solidFill>
                        <a:latin typeface="Roboto"/>
                        <a:ea typeface="Roboto"/>
                        <a:cs typeface="Roboto"/>
                        <a:sym typeface="Roboto"/>
                      </a:endParaRPr>
                    </a:p>
                  </a:txBody>
                  <a:tcPr marL="274300" marR="91425" marT="91425" marB="91425">
                    <a:solidFill>
                      <a:srgbClr val="24292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6</a:t>
                      </a:r>
                      <a:endParaRPr sz="1800">
                        <a:solidFill>
                          <a:srgbClr val="FFFFFF"/>
                        </a:solidFill>
                        <a:latin typeface="Roboto"/>
                        <a:ea typeface="Roboto"/>
                        <a:cs typeface="Roboto"/>
                        <a:sym typeface="Roboto"/>
                      </a:endParaRPr>
                    </a:p>
                  </a:txBody>
                  <a:tcPr marL="274300" marR="91425" marT="91425" marB="91425">
                    <a:solidFill>
                      <a:srgbClr val="000000"/>
                    </a:solidFill>
                  </a:tcPr>
                </a:tc>
                <a:extLst>
                  <a:ext uri="{0D108BD9-81ED-4DB2-BD59-A6C34878D82A}">
                    <a16:rowId xmlns:a16="http://schemas.microsoft.com/office/drawing/2014/main" val="10004"/>
                  </a:ext>
                </a:extLst>
              </a:tr>
              <a:tr h="690425">
                <a:tc>
                  <a:txBody>
                    <a:bodyPr/>
                    <a:lstStyle/>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Continue project development. </a:t>
                      </a:r>
                      <a:endParaRPr>
                        <a:solidFill>
                          <a:schemeClr val="dk1"/>
                        </a:solidFill>
                        <a:latin typeface="Roboto"/>
                        <a:ea typeface="Roboto"/>
                        <a:cs typeface="Roboto"/>
                        <a:sym typeface="Roboto"/>
                      </a:endParaRPr>
                    </a:p>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Prepare for presentations. </a:t>
                      </a:r>
                      <a:endParaRPr>
                        <a:solidFill>
                          <a:schemeClr val="dk1"/>
                        </a:solidFill>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Give presentations!</a:t>
                      </a: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5"/>
                  </a:ext>
                </a:extLst>
              </a:tr>
            </a:tbl>
          </a:graphicData>
        </a:graphic>
      </p:graphicFrame>
      <p:pic>
        <p:nvPicPr>
          <p:cNvPr id="2525" name="Google Shape;2525;p159"/>
          <p:cNvPicPr preferRelativeResize="0"/>
          <p:nvPr/>
        </p:nvPicPr>
        <p:blipFill>
          <a:blip r:embed="rId3">
            <a:alphaModFix/>
          </a:blip>
          <a:stretch>
            <a:fillRect/>
          </a:stretch>
        </p:blipFill>
        <p:spPr>
          <a:xfrm>
            <a:off x="6456350" y="4108400"/>
            <a:ext cx="575275" cy="63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pic>
        <p:nvPicPr>
          <p:cNvPr id="2530" name="Google Shape;2530;p160"/>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2531" name="Google Shape;253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2532" name="Google Shape;253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2533" name="Google Shape;2533;p160"/>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2539" name="Google Shape;2539;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540" name="Google Shape;2540;p1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1" name="Google Shape;2541;p161"/>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2542" name="Google Shape;2542;p161"/>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2543" name="Google Shape;2543;p161"/>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2544" name="Google Shape;2544;p161"/>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Does NOT use alerts, confirms, or prompts (look into </a:t>
            </a:r>
            <a:r>
              <a:rPr lang="en" i="1">
                <a:solidFill>
                  <a:schemeClr val="dk1"/>
                </a:solidFill>
              </a:rPr>
              <a:t>modals</a:t>
            </a:r>
            <a:r>
              <a:rPr lang="en">
                <a:solidFill>
                  <a:schemeClr val="dk1"/>
                </a:solidFill>
              </a:rPr>
              <a:t>). </a:t>
            </a:r>
            <a:endParaRPr/>
          </a:p>
        </p:txBody>
      </p:sp>
      <p:sp>
        <p:nvSpPr>
          <p:cNvPr id="2545" name="Google Shape;2545;p161"/>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Use at least one new third-party API</a:t>
            </a:r>
            <a:endParaRPr/>
          </a:p>
        </p:txBody>
      </p:sp>
      <p:sp>
        <p:nvSpPr>
          <p:cNvPr id="2546" name="Google Shape;2546;p161"/>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mobile-first UI</a:t>
            </a:r>
            <a:endParaRPr/>
          </a:p>
        </p:txBody>
      </p:sp>
      <p:sp>
        <p:nvSpPr>
          <p:cNvPr id="2547" name="Google Shape;2547;p161"/>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2548" name="Google Shape;2548;p161"/>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 CSS framework </a:t>
            </a:r>
            <a:r>
              <a:rPr lang="en" i="1">
                <a:solidFill>
                  <a:schemeClr val="dk1"/>
                </a:solidFill>
              </a:rPr>
              <a:t>other than</a:t>
            </a:r>
            <a:r>
              <a:rPr lang="en">
                <a:solidFill>
                  <a:schemeClr val="dk1"/>
                </a:solidFill>
              </a:rPr>
              <a:t> Bootstrap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2554" name="Google Shape;2554;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You will be responsible for preparing a formal, 10-minute presentation that covers the following: </a:t>
            </a:r>
            <a:endParaRPr sz="1400"/>
          </a:p>
        </p:txBody>
      </p:sp>
      <p:sp>
        <p:nvSpPr>
          <p:cNvPr id="2555" name="Google Shape;2555;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6" name="Google Shape;2556;p162"/>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Concept: </a:t>
            </a:r>
            <a:r>
              <a:rPr lang="en" sz="1500"/>
              <a:t>What is your user story? What was your motivation for development?</a:t>
            </a:r>
            <a:endParaRPr sz="1500"/>
          </a:p>
        </p:txBody>
      </p:sp>
      <p:sp>
        <p:nvSpPr>
          <p:cNvPr id="2557" name="Google Shape;2557;p162"/>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dirty="0"/>
              <a:t>Elevator pitch: </a:t>
            </a:r>
            <a:r>
              <a:rPr lang="en" sz="1500" dirty="0"/>
              <a:t>a one minute description of your application</a:t>
            </a:r>
            <a:endParaRPr sz="1500" dirty="0"/>
          </a:p>
        </p:txBody>
      </p:sp>
      <p:sp>
        <p:nvSpPr>
          <p:cNvPr id="2558" name="Google Shape;2558;p162"/>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1500" b="1"/>
              <a:t>Process: </a:t>
            </a:r>
            <a:r>
              <a:rPr lang="en" sz="1500"/>
              <a:t>What were the technologies used? How were tasks and roles broken down and assigned? What challenges did you encounter? What were your successes?</a:t>
            </a:r>
            <a:endParaRPr sz="1500"/>
          </a:p>
        </p:txBody>
      </p:sp>
      <p:sp>
        <p:nvSpPr>
          <p:cNvPr id="2559" name="Google Shape;2559;p162"/>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Demo: </a:t>
            </a:r>
            <a:r>
              <a:rPr lang="en" sz="1500"/>
              <a:t>Show your stuff!</a:t>
            </a:r>
            <a:endParaRPr sz="1500"/>
          </a:p>
        </p:txBody>
      </p:sp>
      <p:sp>
        <p:nvSpPr>
          <p:cNvPr id="2560" name="Google Shape;2560;p162"/>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Directions for Future Development</a:t>
            </a:r>
            <a:endParaRPr sz="1500"/>
          </a:p>
        </p:txBody>
      </p:sp>
      <p:sp>
        <p:nvSpPr>
          <p:cNvPr id="2561" name="Google Shape;2561;p162"/>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Links to to the deployed application and the GitHub repository</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Metrics</a:t>
            </a:r>
            <a:endParaRPr/>
          </a:p>
        </p:txBody>
      </p:sp>
      <p:sp>
        <p:nvSpPr>
          <p:cNvPr id="2567" name="Google Shape;2567;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project will be evaluated on the following:</a:t>
            </a:r>
            <a:endParaRPr/>
          </a:p>
        </p:txBody>
      </p:sp>
      <p:sp>
        <p:nvSpPr>
          <p:cNvPr id="2568" name="Google Shape;2568;p163"/>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2569" name="Google Shape;2569;p163"/>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2570" name="Google Shape;2570;p163"/>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2571" name="Google Shape;2571;p163"/>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2572" name="Google Shape;2572;p163"/>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26"/>
          <p:cNvSpPr txBox="1">
            <a:spLocks noGrp="1"/>
          </p:cNvSpPr>
          <p:nvPr>
            <p:ph type="title"/>
          </p:nvPr>
        </p:nvSpPr>
        <p:spPr>
          <a:xfrm>
            <a:off x="1858275" y="1495650"/>
            <a:ext cx="6666000" cy="29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latin typeface="Roboto"/>
                <a:ea typeface="Roboto"/>
                <a:cs typeface="Roboto"/>
                <a:sym typeface="Roboto"/>
              </a:rPr>
              <a:t>Project: </a:t>
            </a:r>
            <a:r>
              <a:rPr lang="en" sz="2600">
                <a:latin typeface="Roboto Light"/>
                <a:ea typeface="Roboto Light"/>
                <a:cs typeface="Roboto Light"/>
                <a:sym typeface="Roboto Light"/>
              </a:rPr>
              <a:t>Any undertaking, carried out individually or collaboratively and possibly involving research or design, that is carefully planned (usually by a project team) to achieve a particular aim.</a:t>
            </a:r>
            <a:endParaRPr sz="2600">
              <a:latin typeface="Roboto Light"/>
              <a:ea typeface="Roboto Light"/>
              <a:cs typeface="Roboto Light"/>
              <a:sym typeface="Roboto Light"/>
            </a:endParaRPr>
          </a:p>
        </p:txBody>
      </p:sp>
      <p:sp>
        <p:nvSpPr>
          <p:cNvPr id="2086" name="Google Shape;2086;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7" name="Google Shape;2087;p126"/>
          <p:cNvPicPr preferRelativeResize="0"/>
          <p:nvPr/>
        </p:nvPicPr>
        <p:blipFill>
          <a:blip r:embed="rId3">
            <a:alphaModFix/>
          </a:blip>
          <a:stretch>
            <a:fillRect/>
          </a:stretch>
        </p:blipFill>
        <p:spPr>
          <a:xfrm>
            <a:off x="979275" y="1621500"/>
            <a:ext cx="783949" cy="114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API Suggestions</a:t>
            </a:r>
            <a:endParaRPr/>
          </a:p>
        </p:txBody>
      </p:sp>
      <p:sp>
        <p:nvSpPr>
          <p:cNvPr id="2578" name="Google Shape;2578;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Stick to APIs that do all of the following:</a:t>
            </a:r>
            <a:endParaRPr/>
          </a:p>
        </p:txBody>
      </p:sp>
      <p:sp>
        <p:nvSpPr>
          <p:cNvPr id="2579" name="Google Shape;2579;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0" name="Google Shape;2580;p16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2581" name="Google Shape;2581;p16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2582" name="Google Shape;2582;p16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2583" name="Google Shape;2583;p16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 documented</a:t>
            </a:r>
            <a:endParaRPr/>
          </a:p>
        </p:txBody>
      </p:sp>
      <p:sp>
        <p:nvSpPr>
          <p:cNvPr id="2584" name="Google Shape;2584;p16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https://github.com/public-apis/public-apis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Today’s Project Checklist</a:t>
            </a:r>
            <a:endParaRPr/>
          </a:p>
        </p:txBody>
      </p:sp>
      <p:sp>
        <p:nvSpPr>
          <p:cNvPr id="2590" name="Google Shape;2590;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Create a short (1 page) proposal that contains the following: </a:t>
            </a:r>
            <a:endParaRPr/>
          </a:p>
        </p:txBody>
      </p:sp>
      <p:sp>
        <p:nvSpPr>
          <p:cNvPr id="2591" name="Google Shape;2591;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2" name="Google Shape;2592;p165"/>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dirty="0">
                <a:solidFill>
                  <a:schemeClr val="dk1"/>
                </a:solidFill>
              </a:rPr>
              <a:t>Project title </a:t>
            </a:r>
            <a:endParaRPr sz="2000" dirty="0"/>
          </a:p>
        </p:txBody>
      </p:sp>
      <p:sp>
        <p:nvSpPr>
          <p:cNvPr id="2593" name="Google Shape;2593;p165"/>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Project description</a:t>
            </a:r>
            <a:endParaRPr sz="2000"/>
          </a:p>
        </p:txBody>
      </p:sp>
      <p:sp>
        <p:nvSpPr>
          <p:cNvPr id="2594" name="Google Shape;2594;p165"/>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User story</a:t>
            </a:r>
            <a:endParaRPr sz="2000"/>
          </a:p>
        </p:txBody>
      </p:sp>
      <p:sp>
        <p:nvSpPr>
          <p:cNvPr id="2595" name="Google Shape;2595;p165"/>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Wireframe or sketch of the design</a:t>
            </a:r>
            <a:endParaRPr sz="2000"/>
          </a:p>
        </p:txBody>
      </p:sp>
      <p:sp>
        <p:nvSpPr>
          <p:cNvPr id="2596" name="Google Shape;2596;p165"/>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APIs to be used</a:t>
            </a:r>
            <a:endParaRPr sz="2000"/>
          </a:p>
        </p:txBody>
      </p:sp>
      <p:sp>
        <p:nvSpPr>
          <p:cNvPr id="2597" name="Google Shape;2597;p165"/>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Rough breakdown of tasks</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55C5-8274-44D4-AB1D-2284951222EF}"/>
              </a:ext>
            </a:extLst>
          </p:cNvPr>
          <p:cNvSpPr>
            <a:spLocks noGrp="1"/>
          </p:cNvSpPr>
          <p:nvPr>
            <p:ph type="title"/>
          </p:nvPr>
        </p:nvSpPr>
        <p:spPr/>
        <p:txBody>
          <a:bodyPr/>
          <a:lstStyle/>
          <a:p>
            <a:r>
              <a:rPr lang="en-US" dirty="0"/>
              <a:t>Project 1 Groups</a:t>
            </a:r>
          </a:p>
        </p:txBody>
      </p:sp>
      <p:sp>
        <p:nvSpPr>
          <p:cNvPr id="5" name="Text Placeholder 4">
            <a:extLst>
              <a:ext uri="{FF2B5EF4-FFF2-40B4-BE49-F238E27FC236}">
                <a16:creationId xmlns:a16="http://schemas.microsoft.com/office/drawing/2014/main" id="{B905149C-A41C-44E7-9724-6A3FB8CBC265}"/>
              </a:ext>
            </a:extLst>
          </p:cNvPr>
          <p:cNvSpPr>
            <a:spLocks noGrp="1"/>
          </p:cNvSpPr>
          <p:nvPr>
            <p:ph type="body" idx="3"/>
          </p:nvPr>
        </p:nvSpPr>
        <p:spPr>
          <a:xfrm>
            <a:off x="175" y="666597"/>
            <a:ext cx="9144000" cy="4240107"/>
          </a:xfrm>
        </p:spPr>
        <p:txBody>
          <a:bodyPr numCol="2"/>
          <a:lstStyle/>
          <a:p>
            <a:r>
              <a:rPr lang="en-US" sz="2400" dirty="0"/>
              <a:t>Group 1</a:t>
            </a:r>
          </a:p>
          <a:p>
            <a:pPr lvl="1"/>
            <a:r>
              <a:rPr lang="en-US" sz="2400" dirty="0"/>
              <a:t>X, Y, Z</a:t>
            </a:r>
          </a:p>
          <a:p>
            <a:r>
              <a:rPr lang="en-US" sz="2400" dirty="0"/>
              <a:t>Group 2</a:t>
            </a:r>
          </a:p>
          <a:p>
            <a:pPr lvl="1"/>
            <a:r>
              <a:rPr lang="en-US" sz="2400" dirty="0"/>
              <a:t>X, Y, Z</a:t>
            </a:r>
          </a:p>
          <a:p>
            <a:r>
              <a:rPr lang="en-US" sz="2400" dirty="0"/>
              <a:t>Group 3</a:t>
            </a:r>
          </a:p>
          <a:p>
            <a:pPr lvl="1"/>
            <a:r>
              <a:rPr lang="en-US" sz="2400" dirty="0"/>
              <a:t>X, Y, Z</a:t>
            </a:r>
          </a:p>
          <a:p>
            <a:r>
              <a:rPr lang="en-US" sz="2400" dirty="0"/>
              <a:t>Group 4</a:t>
            </a:r>
          </a:p>
          <a:p>
            <a:pPr lvl="1"/>
            <a:r>
              <a:rPr lang="en-US" sz="2400" dirty="0"/>
              <a:t>X, Y, Z</a:t>
            </a:r>
          </a:p>
          <a:p>
            <a:r>
              <a:rPr lang="en-US" sz="2400" dirty="0"/>
              <a:t>Group 5</a:t>
            </a:r>
          </a:p>
          <a:p>
            <a:pPr lvl="1"/>
            <a:r>
              <a:rPr lang="en-US" sz="2400" dirty="0"/>
              <a:t>X, Y, Z</a:t>
            </a:r>
          </a:p>
          <a:p>
            <a:r>
              <a:rPr lang="en-US" sz="2400" dirty="0"/>
              <a:t>Group 6</a:t>
            </a:r>
          </a:p>
          <a:p>
            <a:pPr lvl="1"/>
            <a:r>
              <a:rPr lang="en-US" sz="2400" dirty="0"/>
              <a:t>X, Y, Z</a:t>
            </a:r>
          </a:p>
          <a:p>
            <a:r>
              <a:rPr lang="en-US" sz="2400" dirty="0"/>
              <a:t>Group 7</a:t>
            </a:r>
          </a:p>
          <a:p>
            <a:pPr lvl="1"/>
            <a:r>
              <a:rPr lang="en-US" sz="2400" dirty="0"/>
              <a:t>X, Y, Z</a:t>
            </a:r>
          </a:p>
          <a:p>
            <a:r>
              <a:rPr lang="en-US" sz="2400" dirty="0"/>
              <a:t>Group 8</a:t>
            </a:r>
          </a:p>
          <a:p>
            <a:pPr lvl="1"/>
            <a:r>
              <a:rPr lang="en-US" sz="2400" dirty="0"/>
              <a:t>X, Y, Z</a:t>
            </a:r>
          </a:p>
        </p:txBody>
      </p:sp>
    </p:spTree>
    <p:extLst>
      <p:ext uri="{BB962C8B-B14F-4D97-AF65-F5344CB8AC3E}">
        <p14:creationId xmlns:p14="http://schemas.microsoft.com/office/powerpoint/2010/main" val="2990280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D050-9038-4826-A352-1C2A8A0CABB5}"/>
              </a:ext>
            </a:extLst>
          </p:cNvPr>
          <p:cNvSpPr>
            <a:spLocks noGrp="1"/>
          </p:cNvSpPr>
          <p:nvPr>
            <p:ph type="title"/>
          </p:nvPr>
        </p:nvSpPr>
        <p:spPr/>
        <p:txBody>
          <a:bodyPr/>
          <a:lstStyle/>
          <a:p>
            <a:r>
              <a:rPr lang="en-US" dirty="0"/>
              <a:t>BREAK!</a:t>
            </a:r>
          </a:p>
        </p:txBody>
      </p:sp>
      <p:sp>
        <p:nvSpPr>
          <p:cNvPr id="3" name="Subtitle 2">
            <a:extLst>
              <a:ext uri="{FF2B5EF4-FFF2-40B4-BE49-F238E27FC236}">
                <a16:creationId xmlns:a16="http://schemas.microsoft.com/office/drawing/2014/main" id="{F40FBD30-8F9A-4468-B99F-9B75B57FF6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9366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BBC-4BD4-443B-ABC1-9BB36D494B35}"/>
              </a:ext>
            </a:extLst>
          </p:cNvPr>
          <p:cNvSpPr>
            <a:spLocks noGrp="1"/>
          </p:cNvSpPr>
          <p:nvPr>
            <p:ph type="title"/>
          </p:nvPr>
        </p:nvSpPr>
        <p:spPr/>
        <p:txBody>
          <a:bodyPr/>
          <a:lstStyle/>
          <a:p>
            <a:r>
              <a:rPr lang="en-US" dirty="0"/>
              <a:t>Group Activities</a:t>
            </a:r>
          </a:p>
        </p:txBody>
      </p:sp>
      <p:sp>
        <p:nvSpPr>
          <p:cNvPr id="4" name="Subtitle 3">
            <a:extLst>
              <a:ext uri="{FF2B5EF4-FFF2-40B4-BE49-F238E27FC236}">
                <a16:creationId xmlns:a16="http://schemas.microsoft.com/office/drawing/2014/main" id="{BC9D1AB3-0D22-40E1-88C7-D6FCC180D046}"/>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D681BA9B-48C0-40CB-9203-48CA0E05D2B6}"/>
              </a:ext>
            </a:extLst>
          </p:cNvPr>
          <p:cNvSpPr>
            <a:spLocks noGrp="1"/>
          </p:cNvSpPr>
          <p:nvPr>
            <p:ph type="subTitle" idx="3"/>
          </p:nvPr>
        </p:nvSpPr>
        <p:spPr/>
        <p:txBody>
          <a:bodyPr/>
          <a:lstStyle/>
          <a:p>
            <a:r>
              <a:rPr lang="en-US" dirty="0"/>
              <a:t>00-Plan when/where/how you want to meet together</a:t>
            </a:r>
          </a:p>
        </p:txBody>
      </p:sp>
      <p:sp>
        <p:nvSpPr>
          <p:cNvPr id="6" name="Subtitle 5">
            <a:extLst>
              <a:ext uri="{FF2B5EF4-FFF2-40B4-BE49-F238E27FC236}">
                <a16:creationId xmlns:a16="http://schemas.microsoft.com/office/drawing/2014/main" id="{9B4B79A2-95CA-4886-9706-F16E1241EC78}"/>
              </a:ext>
            </a:extLst>
          </p:cNvPr>
          <p:cNvSpPr>
            <a:spLocks noGrp="1"/>
          </p:cNvSpPr>
          <p:nvPr>
            <p:ph type="subTitle" idx="4"/>
          </p:nvPr>
        </p:nvSpPr>
        <p:spPr/>
        <p:txBody>
          <a:bodyPr/>
          <a:lstStyle/>
          <a:p>
            <a:r>
              <a:rPr lang="en-US" dirty="0"/>
              <a:t>01-Stu_Create-Repository</a:t>
            </a:r>
          </a:p>
        </p:txBody>
      </p:sp>
      <p:sp>
        <p:nvSpPr>
          <p:cNvPr id="7" name="Subtitle 6">
            <a:extLst>
              <a:ext uri="{FF2B5EF4-FFF2-40B4-BE49-F238E27FC236}">
                <a16:creationId xmlns:a16="http://schemas.microsoft.com/office/drawing/2014/main" id="{8C43CD1E-275C-4282-AEAF-E2B0B7024415}"/>
              </a:ext>
            </a:extLst>
          </p:cNvPr>
          <p:cNvSpPr>
            <a:spLocks noGrp="1"/>
          </p:cNvSpPr>
          <p:nvPr>
            <p:ph type="subTitle" idx="5"/>
          </p:nvPr>
        </p:nvSpPr>
        <p:spPr/>
        <p:txBody>
          <a:bodyPr/>
          <a:lstStyle/>
          <a:p>
            <a:r>
              <a:rPr lang="en-US" dirty="0"/>
              <a:t>02-Stu_Protect-Master</a:t>
            </a:r>
          </a:p>
        </p:txBody>
      </p:sp>
      <p:sp>
        <p:nvSpPr>
          <p:cNvPr id="8" name="Subtitle 7">
            <a:extLst>
              <a:ext uri="{FF2B5EF4-FFF2-40B4-BE49-F238E27FC236}">
                <a16:creationId xmlns:a16="http://schemas.microsoft.com/office/drawing/2014/main" id="{B93E6709-0FD3-4FED-8C84-1E067649E0BB}"/>
              </a:ext>
            </a:extLst>
          </p:cNvPr>
          <p:cNvSpPr>
            <a:spLocks noGrp="1"/>
          </p:cNvSpPr>
          <p:nvPr>
            <p:ph type="subTitle" idx="6"/>
          </p:nvPr>
        </p:nvSpPr>
        <p:spPr/>
        <p:txBody>
          <a:bodyPr/>
          <a:lstStyle/>
          <a:p>
            <a:r>
              <a:rPr lang="en-US" dirty="0"/>
              <a:t>03-Stu_Branching-Pushing</a:t>
            </a:r>
          </a:p>
        </p:txBody>
      </p:sp>
    </p:spTree>
    <p:extLst>
      <p:ext uri="{BB962C8B-B14F-4D97-AF65-F5344CB8AC3E}">
        <p14:creationId xmlns:p14="http://schemas.microsoft.com/office/powerpoint/2010/main" val="338309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2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carefully plan a project?</a:t>
            </a:r>
            <a:endParaRPr/>
          </a:p>
        </p:txBody>
      </p:sp>
      <p:sp>
        <p:nvSpPr>
          <p:cNvPr id="2093" name="Google Shape;2093;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94" name="Google Shape;2094;p12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2100" name="Google Shape;2100;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2101" name="Google Shape;2101;p128"/>
          <p:cNvSpPr txBox="1">
            <a:spLocks noGrp="1"/>
          </p:cNvSpPr>
          <p:nvPr>
            <p:ph type="subTitle" idx="1"/>
          </p:nvPr>
        </p:nvSpPr>
        <p:spPr>
          <a:xfrm>
            <a:off x="0" y="675975"/>
            <a:ext cx="4163400" cy="386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t>The practice of initiating, planning, executing, controlling, and closing the </a:t>
            </a:r>
            <a:r>
              <a:rPr lang="en" sz="2000" u="sng" dirty="0">
                <a:solidFill>
                  <a:schemeClr val="hlink"/>
                </a:solidFill>
                <a:hlinkClick r:id="rId4"/>
              </a:rPr>
              <a:t>work</a:t>
            </a:r>
            <a:r>
              <a:rPr lang="en" sz="2000" dirty="0"/>
              <a:t> of a </a:t>
            </a:r>
            <a:r>
              <a:rPr lang="en" sz="2000" u="sng" dirty="0">
                <a:solidFill>
                  <a:schemeClr val="hlink"/>
                </a:solidFill>
                <a:hlinkClick r:id="rId5"/>
              </a:rPr>
              <a:t>team</a:t>
            </a:r>
            <a:r>
              <a:rPr lang="en" sz="2000" dirty="0"/>
              <a:t> to achieve specific goals and meet specific success criteria at the specified time.</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chemeClr val="dk1"/>
              </a:buClr>
              <a:buSzPts val="1100"/>
              <a:buFont typeface="Arial"/>
              <a:buNone/>
            </a:pPr>
            <a:r>
              <a:rPr lang="en" sz="2000" dirty="0"/>
              <a:t>The primary challenge of project management is to achieve all of the project goals within the given constraints.</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None/>
            </a:pPr>
            <a:endParaRPr sz="2000" dirty="0"/>
          </a:p>
        </p:txBody>
      </p:sp>
      <p:pic>
        <p:nvPicPr>
          <p:cNvPr id="2102" name="Google Shape;2102;p128"/>
          <p:cNvPicPr preferRelativeResize="0"/>
          <p:nvPr/>
        </p:nvPicPr>
        <p:blipFill>
          <a:blip r:embed="rId6">
            <a:alphaModFix/>
          </a:blip>
          <a:stretch>
            <a:fillRect/>
          </a:stretch>
        </p:blipFill>
        <p:spPr>
          <a:xfrm>
            <a:off x="4023650" y="302925"/>
            <a:ext cx="4845074" cy="4840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29"/>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2108" name="Google Shape;2108;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09" name="Google Shape;2109;p129"/>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agile </a:t>
            </a:r>
            <a:r>
              <a:rPr lang="en" sz="1800">
                <a:latin typeface="Georgia"/>
                <a:ea typeface="Georgia"/>
                <a:cs typeface="Georgia"/>
                <a:sym typeface="Georgia"/>
              </a:rPr>
              <a:t>[ aj-uhl, -ahyl ]</a:t>
            </a:r>
            <a:endParaRPr sz="1800">
              <a:latin typeface="Georgia"/>
              <a:ea typeface="Georgia"/>
              <a:cs typeface="Georgia"/>
              <a:sym typeface="Georgia"/>
            </a:endParaRPr>
          </a:p>
        </p:txBody>
      </p:sp>
      <p:sp>
        <p:nvSpPr>
          <p:cNvPr id="2115" name="Google Shape;2115;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16" name="Google Shape;2116;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dictionary.com</a:t>
            </a:r>
            <a:endParaRPr/>
          </a:p>
        </p:txBody>
      </p:sp>
      <p:sp>
        <p:nvSpPr>
          <p:cNvPr id="2117" name="Google Shape;2117;p1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8" name="Google Shape;2118;p130"/>
          <p:cNvGrpSpPr/>
          <p:nvPr/>
        </p:nvGrpSpPr>
        <p:grpSpPr>
          <a:xfrm>
            <a:off x="457200" y="1378813"/>
            <a:ext cx="776889" cy="621300"/>
            <a:chOff x="457200" y="1378813"/>
            <a:chExt cx="776889" cy="621300"/>
          </a:xfrm>
        </p:grpSpPr>
        <p:sp>
          <p:nvSpPr>
            <p:cNvPr id="2119" name="Google Shape;2119;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20" name="Google Shape;2120;p1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30"/>
          <p:cNvGrpSpPr/>
          <p:nvPr/>
        </p:nvGrpSpPr>
        <p:grpSpPr>
          <a:xfrm>
            <a:off x="457200" y="2228725"/>
            <a:ext cx="776889" cy="621300"/>
            <a:chOff x="457200" y="1378813"/>
            <a:chExt cx="776889" cy="621300"/>
          </a:xfrm>
        </p:grpSpPr>
        <p:sp>
          <p:nvSpPr>
            <p:cNvPr id="2122" name="Google Shape;2122;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3" name="Google Shape;2123;p1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130"/>
          <p:cNvGrpSpPr/>
          <p:nvPr/>
        </p:nvGrpSpPr>
        <p:grpSpPr>
          <a:xfrm>
            <a:off x="457200" y="3073850"/>
            <a:ext cx="776889" cy="621300"/>
            <a:chOff x="457200" y="1378813"/>
            <a:chExt cx="776889" cy="621300"/>
          </a:xfrm>
        </p:grpSpPr>
        <p:sp>
          <p:nvSpPr>
            <p:cNvPr id="2125" name="Google Shape;2125;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26" name="Google Shape;2126;p1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130"/>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Quick and well-coordinated in movement; lithe: an agile leap.</a:t>
            </a:r>
            <a:endParaRPr dirty="0"/>
          </a:p>
        </p:txBody>
      </p:sp>
      <p:sp>
        <p:nvSpPr>
          <p:cNvPr id="2128" name="Google Shape;2128;p1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0"/>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Active; lively: an agile person.</a:t>
            </a:r>
            <a:endParaRPr sz="1800" dirty="0"/>
          </a:p>
        </p:txBody>
      </p:sp>
      <p:sp>
        <p:nvSpPr>
          <p:cNvPr id="2131" name="Google Shape;2131;p130"/>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t>Marked by an ability to think quickly; mentally acute or aware: She's 95 and still very agile.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31"/>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agile software development?</a:t>
            </a:r>
            <a:endParaRPr/>
          </a:p>
        </p:txBody>
      </p:sp>
      <p:sp>
        <p:nvSpPr>
          <p:cNvPr id="2137" name="Google Shape;2137;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38" name="Google Shape;2138;p131"/>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2825</Words>
  <Application>Microsoft Office PowerPoint</Application>
  <PresentationFormat>On-screen Show (16:9)</PresentationFormat>
  <Paragraphs>326</Paragraphs>
  <Slides>45</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Roboto Light</vt:lpstr>
      <vt:lpstr>Roboto</vt:lpstr>
      <vt:lpstr>Inconsolata</vt:lpstr>
      <vt:lpstr>Roboto Thin</vt:lpstr>
      <vt:lpstr>Arial</vt:lpstr>
      <vt:lpstr>Roboto Medium</vt:lpstr>
      <vt:lpstr>Amatic SC</vt:lpstr>
      <vt:lpstr>Georgia</vt:lpstr>
      <vt:lpstr>Simple Light</vt:lpstr>
      <vt:lpstr>Unbranded</vt:lpstr>
      <vt:lpstr>Lesson 7.1</vt:lpstr>
      <vt:lpstr>Learning Objectives</vt:lpstr>
      <vt:lpstr>What is a project?</vt:lpstr>
      <vt:lpstr>Project: Any undertaking, carried out individually or collaboratively and possibly involving research or design, that is carefully planned (usually by a project team) to achieve a particular aim.</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User stories</vt:lpstr>
      <vt:lpstr>User stories</vt:lpstr>
      <vt:lpstr>What is an Issue?</vt:lpstr>
      <vt:lpstr>Issues</vt:lpstr>
      <vt:lpstr>Issues</vt:lpstr>
      <vt:lpstr>Student Activity:  1-user-stories  User stories help provide context for a development team and their efforts moving forward</vt:lpstr>
      <vt:lpstr>What is kanban?</vt:lpstr>
      <vt:lpstr>Kanban</vt:lpstr>
      <vt:lpstr>Kanban</vt:lpstr>
      <vt:lpstr>Student Activity:  2-github-projects  Kanban boards help developers visualize work and keep track of the status of issues.</vt:lpstr>
      <vt:lpstr>What is daily scrum?</vt:lpstr>
      <vt:lpstr>Stand-Up Meetings</vt:lpstr>
      <vt:lpstr>Project Timeline</vt:lpstr>
      <vt:lpstr>Get Professional</vt:lpstr>
      <vt:lpstr>Project Requirements</vt:lpstr>
      <vt:lpstr>Presentation Requirements</vt:lpstr>
      <vt:lpstr>Project Metrics</vt:lpstr>
      <vt:lpstr>API Suggestions</vt:lpstr>
      <vt:lpstr>Today’s Project Checklist</vt:lpstr>
      <vt:lpstr>Project 1 Groups</vt:lpstr>
      <vt:lpstr>BREAK!</vt:lpstr>
      <vt:lpstr>Group Activities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7.1</dc:title>
  <cp:lastModifiedBy>Spencer Shadley</cp:lastModifiedBy>
  <cp:revision>20</cp:revision>
  <dcterms:modified xsi:type="dcterms:W3CDTF">2019-12-30T04:25:00Z</dcterms:modified>
</cp:coreProperties>
</file>